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98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63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1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83.xml"/>
  <Override ContentType="application/vnd.openxmlformats-officedocument.presentationml.slide+xml" PartName="/ppt/slides/slide106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92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  <p:sldId id="354" r:id="rId104"/>
    <p:sldId id="355" r:id="rId105"/>
    <p:sldId id="356" r:id="rId106"/>
    <p:sldId id="357" r:id="rId107"/>
    <p:sldId id="358" r:id="rId108"/>
    <p:sldId id="359" r:id="rId109"/>
    <p:sldId id="360" r:id="rId110"/>
    <p:sldId id="361" r:id="rId111"/>
    <p:sldId id="362" r:id="rId112"/>
    <p:sldId id="363" r:id="rId113"/>
  </p:sldIdLst>
  <p:sldSz cy="5143500" cx="9144000"/>
  <p:notesSz cx="6858000" cy="9144000"/>
  <p:embeddedFontLst>
    <p:embeddedFont>
      <p:font typeface="Montserrat"/>
      <p:regular r:id="rId114"/>
      <p:bold r:id="rId115"/>
      <p:italic r:id="rId116"/>
      <p:boldItalic r:id="rId117"/>
    </p:embeddedFont>
    <p:embeddedFont>
      <p:font typeface="Source Code Pro"/>
      <p:regular r:id="rId118"/>
      <p:bold r:id="rId119"/>
      <p:italic r:id="rId120"/>
      <p:boldItalic r:id="rId121"/>
    </p:embeddedFont>
    <p:embeddedFont>
      <p:font typeface="Overpass"/>
      <p:regular r:id="rId122"/>
      <p:bold r:id="rId123"/>
      <p:italic r:id="rId124"/>
      <p:boldItalic r:id="rId1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6438F0A1-3217-4759-8BF7-FF9A2B09B3AA}">
  <a:tblStyle styleId="{6438F0A1-3217-4759-8BF7-FF9A2B09B3A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07" Type="http://schemas.openxmlformats.org/officeDocument/2006/relationships/slide" Target="slides/slide102.xml"/><Relationship Id="rId106" Type="http://schemas.openxmlformats.org/officeDocument/2006/relationships/slide" Target="slides/slide101.xml"/><Relationship Id="rId105" Type="http://schemas.openxmlformats.org/officeDocument/2006/relationships/slide" Target="slides/slide100.xml"/><Relationship Id="rId104" Type="http://schemas.openxmlformats.org/officeDocument/2006/relationships/slide" Target="slides/slide99.xml"/><Relationship Id="rId109" Type="http://schemas.openxmlformats.org/officeDocument/2006/relationships/slide" Target="slides/slide104.xml"/><Relationship Id="rId108" Type="http://schemas.openxmlformats.org/officeDocument/2006/relationships/slide" Target="slides/slide103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103" Type="http://schemas.openxmlformats.org/officeDocument/2006/relationships/slide" Target="slides/slide98.xml"/><Relationship Id="rId102" Type="http://schemas.openxmlformats.org/officeDocument/2006/relationships/slide" Target="slides/slide97.xml"/><Relationship Id="rId101" Type="http://schemas.openxmlformats.org/officeDocument/2006/relationships/slide" Target="slides/slide96.xml"/><Relationship Id="rId100" Type="http://schemas.openxmlformats.org/officeDocument/2006/relationships/slide" Target="slides/slide95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121" Type="http://schemas.openxmlformats.org/officeDocument/2006/relationships/font" Target="fonts/SourceCodePro-boldItalic.fntdata"/><Relationship Id="rId25" Type="http://schemas.openxmlformats.org/officeDocument/2006/relationships/slide" Target="slides/slide20.xml"/><Relationship Id="rId120" Type="http://schemas.openxmlformats.org/officeDocument/2006/relationships/font" Target="fonts/SourceCodePro-italic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125" Type="http://schemas.openxmlformats.org/officeDocument/2006/relationships/font" Target="fonts/Overpass-boldItalic.fntdata"/><Relationship Id="rId29" Type="http://schemas.openxmlformats.org/officeDocument/2006/relationships/slide" Target="slides/slide24.xml"/><Relationship Id="rId124" Type="http://schemas.openxmlformats.org/officeDocument/2006/relationships/font" Target="fonts/Overpass-italic.fntdata"/><Relationship Id="rId123" Type="http://schemas.openxmlformats.org/officeDocument/2006/relationships/font" Target="fonts/Overpass-bold.fntdata"/><Relationship Id="rId122" Type="http://schemas.openxmlformats.org/officeDocument/2006/relationships/font" Target="fonts/Overpass-regular.fntdata"/><Relationship Id="rId95" Type="http://schemas.openxmlformats.org/officeDocument/2006/relationships/slide" Target="slides/slide90.xml"/><Relationship Id="rId94" Type="http://schemas.openxmlformats.org/officeDocument/2006/relationships/slide" Target="slides/slide89.xml"/><Relationship Id="rId97" Type="http://schemas.openxmlformats.org/officeDocument/2006/relationships/slide" Target="slides/slide92.xml"/><Relationship Id="rId96" Type="http://schemas.openxmlformats.org/officeDocument/2006/relationships/slide" Target="slides/slide91.xml"/><Relationship Id="rId11" Type="http://schemas.openxmlformats.org/officeDocument/2006/relationships/slide" Target="slides/slide6.xml"/><Relationship Id="rId99" Type="http://schemas.openxmlformats.org/officeDocument/2006/relationships/slide" Target="slides/slide94.xml"/><Relationship Id="rId10" Type="http://schemas.openxmlformats.org/officeDocument/2006/relationships/slide" Target="slides/slide5.xml"/><Relationship Id="rId98" Type="http://schemas.openxmlformats.org/officeDocument/2006/relationships/slide" Target="slides/slide93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91" Type="http://schemas.openxmlformats.org/officeDocument/2006/relationships/slide" Target="slides/slide86.xml"/><Relationship Id="rId90" Type="http://schemas.openxmlformats.org/officeDocument/2006/relationships/slide" Target="slides/slide85.xml"/><Relationship Id="rId93" Type="http://schemas.openxmlformats.org/officeDocument/2006/relationships/slide" Target="slides/slide88.xml"/><Relationship Id="rId92" Type="http://schemas.openxmlformats.org/officeDocument/2006/relationships/slide" Target="slides/slide87.xml"/><Relationship Id="rId118" Type="http://schemas.openxmlformats.org/officeDocument/2006/relationships/font" Target="fonts/SourceCodePro-regular.fntdata"/><Relationship Id="rId117" Type="http://schemas.openxmlformats.org/officeDocument/2006/relationships/font" Target="fonts/Montserrat-boldItalic.fntdata"/><Relationship Id="rId116" Type="http://schemas.openxmlformats.org/officeDocument/2006/relationships/font" Target="fonts/Montserrat-italic.fntdata"/><Relationship Id="rId115" Type="http://schemas.openxmlformats.org/officeDocument/2006/relationships/font" Target="fonts/Montserrat-bold.fntdata"/><Relationship Id="rId119" Type="http://schemas.openxmlformats.org/officeDocument/2006/relationships/font" Target="fonts/SourceCodePro-bold.fntdata"/><Relationship Id="rId15" Type="http://schemas.openxmlformats.org/officeDocument/2006/relationships/slide" Target="slides/slide10.xml"/><Relationship Id="rId110" Type="http://schemas.openxmlformats.org/officeDocument/2006/relationships/slide" Target="slides/slide105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14" Type="http://schemas.openxmlformats.org/officeDocument/2006/relationships/font" Target="fonts/Montserrat-regular.fntdata"/><Relationship Id="rId18" Type="http://schemas.openxmlformats.org/officeDocument/2006/relationships/slide" Target="slides/slide13.xml"/><Relationship Id="rId113" Type="http://schemas.openxmlformats.org/officeDocument/2006/relationships/slide" Target="slides/slide108.xml"/><Relationship Id="rId112" Type="http://schemas.openxmlformats.org/officeDocument/2006/relationships/slide" Target="slides/slide107.xml"/><Relationship Id="rId111" Type="http://schemas.openxmlformats.org/officeDocument/2006/relationships/slide" Target="slides/slide106.xml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86" Type="http://schemas.openxmlformats.org/officeDocument/2006/relationships/slide" Target="slides/slide81.xml"/><Relationship Id="rId85" Type="http://schemas.openxmlformats.org/officeDocument/2006/relationships/slide" Target="slides/slide80.xml"/><Relationship Id="rId88" Type="http://schemas.openxmlformats.org/officeDocument/2006/relationships/slide" Target="slides/slide83.xml"/><Relationship Id="rId87" Type="http://schemas.openxmlformats.org/officeDocument/2006/relationships/slide" Target="slides/slide82.xml"/><Relationship Id="rId89" Type="http://schemas.openxmlformats.org/officeDocument/2006/relationships/slide" Target="slides/slide84.xml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75" Type="http://schemas.openxmlformats.org/officeDocument/2006/relationships/slide" Target="slides/slide70.xml"/><Relationship Id="rId74" Type="http://schemas.openxmlformats.org/officeDocument/2006/relationships/slide" Target="slides/slide69.xml"/><Relationship Id="rId77" Type="http://schemas.openxmlformats.org/officeDocument/2006/relationships/slide" Target="slides/slide72.xml"/><Relationship Id="rId76" Type="http://schemas.openxmlformats.org/officeDocument/2006/relationships/slide" Target="slides/slide71.xml"/><Relationship Id="rId79" Type="http://schemas.openxmlformats.org/officeDocument/2006/relationships/slide" Target="slides/slide74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66" Type="http://schemas.openxmlformats.org/officeDocument/2006/relationships/slide" Target="slides/slide61.xml"/><Relationship Id="rId65" Type="http://schemas.openxmlformats.org/officeDocument/2006/relationships/slide" Target="slides/slide60.xml"/><Relationship Id="rId68" Type="http://schemas.openxmlformats.org/officeDocument/2006/relationships/slide" Target="slides/slide63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69" Type="http://schemas.openxmlformats.org/officeDocument/2006/relationships/slide" Target="slides/slide6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5" Type="http://schemas.openxmlformats.org/officeDocument/2006/relationships/slide" Target="slides/slide50.xml"/><Relationship Id="rId54" Type="http://schemas.openxmlformats.org/officeDocument/2006/relationships/slide" Target="slides/slide49.xml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59" Type="http://schemas.openxmlformats.org/officeDocument/2006/relationships/slide" Target="slides/slide54.xml"/><Relationship Id="rId58" Type="http://schemas.openxmlformats.org/officeDocument/2006/relationships/slide" Target="slides/slide5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467502d45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467502d45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4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g467502d456_0_8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6" name="Google Shape;946;g467502d456_0_8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4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Google Shape;955;g467502d456_0_9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6" name="Google Shape;956;g467502d456_0_9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g467502d456_0_9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6" name="Google Shape;966;g467502d456_0_9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g467502d456_0_9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7" name="Google Shape;977;g467502d456_0_9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3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g467502d456_0_7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5" name="Google Shape;985;g467502d456_0_7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g467502d456_0_7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3" name="Google Shape;993;g467502d456_0_7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g467502d456_0_9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1" name="Google Shape;1001;g467502d456_0_9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7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g467502d456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9" name="Google Shape;1009;g467502d456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5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Google Shape;1016;g467502d456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7" name="Google Shape;1017;g467502d456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467502d456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467502d456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467502d456_0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467502d456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467502d456_0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467502d456_0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467502d456_0_2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467502d456_0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467502d456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467502d456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467502d456_0_2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467502d456_0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467502d456_0_2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467502d456_0_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467502d456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467502d456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467502d456_0_2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467502d456_0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66fa6eeb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366fa6eeb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467502d456_0_2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467502d456_0_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467502d456_0_2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467502d456_0_2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467502d456_0_2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467502d456_0_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467502d456_0_2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467502d456_0_2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467502d456_0_2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467502d456_0_2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467502d456_0_3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467502d456_0_3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467502d456_0_3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467502d456_0_3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467502d456_0_3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467502d456_0_3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467502d456_0_3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467502d456_0_3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467502d456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467502d456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467502d456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467502d456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467502d456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467502d456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467502d456_0_3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467502d456_0_3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467502d456_0_3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467502d456_0_3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467502d456_0_3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467502d456_0_3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467502d456_0_3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467502d456_0_3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467502d456_0_3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467502d456_0_3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467502d456_0_3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467502d456_0_3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467502d456_0_3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467502d456_0_3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467502d456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467502d456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467502d456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467502d456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467502d456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467502d456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467502d456_0_4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467502d456_0_4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467502d456_0_4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467502d456_0_4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467502d456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467502d456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467502d456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467502d456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467502d456_0_4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467502d456_0_4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467502d456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467502d456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467502d456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467502d456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467502d456_0_4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467502d456_0_4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467502d456_0_4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467502d456_0_4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467502d456_0_4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467502d456_0_4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467502d456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467502d456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467502d456_0_4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467502d456_0_4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467502d456_0_4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467502d456_0_4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467502d456_0_4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467502d456_0_4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467502d456_0_4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467502d456_0_4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467502d456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467502d456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467502d456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467502d456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467502d456_0_4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467502d456_0_4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467502d456_0_5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467502d456_0_5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467502d456_0_4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467502d456_0_4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467502d456_0_4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Google Shape;558;g467502d456_0_4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467502d456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467502d456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467502d456_0_5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6" name="Google Shape;566;g467502d456_0_5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467502d456_0_5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4" name="Google Shape;574;g467502d456_0_5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467502d456_0_5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2" name="Google Shape;582;g467502d456_0_5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467502d456_0_5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467502d456_0_5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467502d456_0_5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467502d456_0_5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467502d456_0_5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0" name="Google Shape;610;g467502d456_0_5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467502d456_0_5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" name="Google Shape;619;g467502d456_0_5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467502d456_0_5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7" name="Google Shape;627;g467502d456_0_5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467502d456_0_5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6" name="Google Shape;636;g467502d456_0_5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467502d456_0_5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5" name="Google Shape;645;g467502d456_0_5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467502d456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467502d456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467502d456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3" name="Google Shape;653;g467502d456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467502d456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1" name="Google Shape;661;g467502d456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467502d456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9" name="Google Shape;669;g467502d456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g467502d456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7" name="Google Shape;677;g467502d456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467502d456_0_8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467502d456_0_8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g467502d456_0_8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3" name="Google Shape;693;g467502d456_0_8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g467502d456_0_5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1" name="Google Shape;701;g467502d456_0_5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g467502d456_0_6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9" name="Google Shape;709;g467502d456_0_6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g467502d456_0_6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1" name="Google Shape;721;g467502d456_0_6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g467502d456_0_6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5" name="Google Shape;735;g467502d456_0_6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467502d456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467502d456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g467502d456_0_6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7" name="Google Shape;747;g467502d456_0_6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g467502d456_0_6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5" name="Google Shape;755;g467502d456_0_6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g467502d456_0_6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5" name="Google Shape;765;g467502d456_0_6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g467502d456_0_6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5" name="Google Shape;775;g467502d456_0_6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g467502d456_0_6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5" name="Google Shape;785;g467502d456_0_6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g467502d456_0_6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5" name="Google Shape;795;g467502d456_0_6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g467502d456_0_7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5" name="Google Shape;805;g467502d456_0_7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3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g467502d456_0_7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5" name="Google Shape;815;g467502d456_0_7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g467502d456_0_7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5" name="Google Shape;825;g467502d456_0_7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g467502d456_0_8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3" name="Google Shape;833;g467502d456_0_8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467502d456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467502d456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g467502d456_0_8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3" name="Google Shape;843;g467502d456_0_8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g467502d456_0_7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3" name="Google Shape;853;g467502d456_0_7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9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g467502d456_0_8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1" name="Google Shape;861;g467502d456_0_8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7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g467502d456_0_7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9" name="Google Shape;869;g467502d456_0_7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6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g467502d456_0_7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8" name="Google Shape;878;g467502d456_0_7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5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g467502d456_0_8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7" name="Google Shape;887;g467502d456_0_8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g467502d456_0_7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6" name="Google Shape;896;g467502d456_0_7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5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g467502d456_0_8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7" name="Google Shape;907;g467502d456_0_8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6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g467502d456_0_8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8" name="Google Shape;918;g467502d456_0_8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8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g467502d456_0_7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0" name="Google Shape;930;g467502d456_0_7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jpg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1.jpg"/><Relationship Id="rId4" Type="http://schemas.openxmlformats.org/officeDocument/2006/relationships/image" Target="../media/image15.png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1.xml"/><Relationship Id="rId3" Type="http://schemas.openxmlformats.org/officeDocument/2006/relationships/image" Target="../media/image1.jpg"/><Relationship Id="rId4" Type="http://schemas.openxmlformats.org/officeDocument/2006/relationships/image" Target="../media/image15.png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2.xml"/><Relationship Id="rId3" Type="http://schemas.openxmlformats.org/officeDocument/2006/relationships/image" Target="../media/image1.jpg"/><Relationship Id="rId4" Type="http://schemas.openxmlformats.org/officeDocument/2006/relationships/image" Target="../media/image15.png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3.xml"/><Relationship Id="rId3" Type="http://schemas.openxmlformats.org/officeDocument/2006/relationships/image" Target="../media/image1.jpg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4.xml"/><Relationship Id="rId3" Type="http://schemas.openxmlformats.org/officeDocument/2006/relationships/image" Target="../media/image1.jpg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5.xml"/><Relationship Id="rId3" Type="http://schemas.openxmlformats.org/officeDocument/2006/relationships/image" Target="../media/image1.jpg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6.xml"/><Relationship Id="rId3" Type="http://schemas.openxmlformats.org/officeDocument/2006/relationships/image" Target="../media/image1.jpg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7.xml"/><Relationship Id="rId3" Type="http://schemas.openxmlformats.org/officeDocument/2006/relationships/image" Target="../media/image1.jpg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8.xml"/><Relationship Id="rId3" Type="http://schemas.openxmlformats.org/officeDocument/2006/relationships/image" Target="../media/image1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jpg"/><Relationship Id="rId4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.jpg"/><Relationship Id="rId4" Type="http://schemas.openxmlformats.org/officeDocument/2006/relationships/image" Target="../media/image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.jp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.jp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.jp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.jp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jp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.jpg"/><Relationship Id="rId4" Type="http://schemas.openxmlformats.org/officeDocument/2006/relationships/image" Target="../media/image4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.jp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.jp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.jp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.jp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.jp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.jp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.jp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1.jp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1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jp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1.jpg"/><Relationship Id="rId4" Type="http://schemas.openxmlformats.org/officeDocument/2006/relationships/image" Target="../media/image12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1.jpg"/><Relationship Id="rId4" Type="http://schemas.openxmlformats.org/officeDocument/2006/relationships/image" Target="../media/image12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1.jp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1.jp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1.jp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1.jp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1.jpg"/><Relationship Id="rId4" Type="http://schemas.openxmlformats.org/officeDocument/2006/relationships/image" Target="../media/image6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2.png"/><Relationship Id="rId4" Type="http://schemas.openxmlformats.org/officeDocument/2006/relationships/image" Target="../media/image1.jp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1.jp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1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jp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1.jp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1.jp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1.jpg"/><Relationship Id="rId4" Type="http://schemas.openxmlformats.org/officeDocument/2006/relationships/image" Target="../media/image5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1.jpg"/><Relationship Id="rId4" Type="http://schemas.openxmlformats.org/officeDocument/2006/relationships/image" Target="../media/image5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1.jpg"/><Relationship Id="rId4" Type="http://schemas.openxmlformats.org/officeDocument/2006/relationships/image" Target="../media/image5.png"/><Relationship Id="rId5" Type="http://schemas.openxmlformats.org/officeDocument/2006/relationships/image" Target="../media/image3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1.jpg"/><Relationship Id="rId4" Type="http://schemas.openxmlformats.org/officeDocument/2006/relationships/image" Target="../media/image11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1.jp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1.jpg"/><Relationship Id="rId4" Type="http://schemas.openxmlformats.org/officeDocument/2006/relationships/image" Target="../media/image10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1.jpg"/><Relationship Id="rId4" Type="http://schemas.openxmlformats.org/officeDocument/2006/relationships/image" Target="../media/image9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1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jp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1.jp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1.jp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1.jp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1.jp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1.jp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1.jp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1.jp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1.jp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1.jp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1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jp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1.jp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1.jp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1.jp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1.jp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1.jp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1.jp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1.jp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1.jp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1.jp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1.jpg"/><Relationship Id="rId4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jp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1.jpg"/><Relationship Id="rId4" Type="http://schemas.openxmlformats.org/officeDocument/2006/relationships/image" Target="../media/image13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1.jp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1.jpg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1.jpg"/><Relationship Id="rId4" Type="http://schemas.openxmlformats.org/officeDocument/2006/relationships/image" Target="../media/image14.png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1.jpg"/><Relationship Id="rId4" Type="http://schemas.openxmlformats.org/officeDocument/2006/relationships/image" Target="../media/image15.png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1.jpg"/><Relationship Id="rId4" Type="http://schemas.openxmlformats.org/officeDocument/2006/relationships/image" Target="../media/image15.png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1.jpg"/><Relationship Id="rId4" Type="http://schemas.openxmlformats.org/officeDocument/2006/relationships/image" Target="../media/image15.png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1.jpg"/><Relationship Id="rId4" Type="http://schemas.openxmlformats.org/officeDocument/2006/relationships/image" Target="../media/image15.png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1.jpg"/><Relationship Id="rId4" Type="http://schemas.openxmlformats.org/officeDocument/2006/relationships/image" Target="../media/image15.png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1.jp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Object Detection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watermark.jpg" id="56" name="Google Shape;56;p1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57" name="Google Shape;57;p1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Template Matching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7" name="Google Shape;127;p2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watermark.jpg" id="128" name="Google Shape;128;p2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29" name="Google Shape;129;p2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7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Google Shape;948;p11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Computer Vision with Python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49" name="Google Shape;949;p112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Until the algorithm detects the face.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950" name="Google Shape;950;p11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951" name="Google Shape;951;p11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52" name="Google Shape;952;p112"/>
          <p:cNvPicPr preferRelativeResize="0"/>
          <p:nvPr/>
        </p:nvPicPr>
        <p:blipFill rotWithShape="1">
          <a:blip r:embed="rId4">
            <a:alphaModFix/>
          </a:blip>
          <a:srcRect b="0" l="13566" r="12904" t="0"/>
          <a:stretch/>
        </p:blipFill>
        <p:spPr>
          <a:xfrm>
            <a:off x="2962275" y="2334400"/>
            <a:ext cx="3219450" cy="2466975"/>
          </a:xfrm>
          <a:prstGeom prst="rect">
            <a:avLst/>
          </a:prstGeom>
          <a:noFill/>
          <a:ln>
            <a:noFill/>
          </a:ln>
        </p:spPr>
      </p:pic>
      <p:sp>
        <p:nvSpPr>
          <p:cNvPr id="953" name="Google Shape;953;p112"/>
          <p:cNvSpPr/>
          <p:nvPr/>
        </p:nvSpPr>
        <p:spPr>
          <a:xfrm>
            <a:off x="3763300" y="2741975"/>
            <a:ext cx="1407900" cy="1453800"/>
          </a:xfrm>
          <a:prstGeom prst="rect">
            <a:avLst/>
          </a:prstGeom>
          <a:noFill/>
          <a:ln cap="flat" cmpd="sng" w="7620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p11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Computer Vision with Python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59" name="Google Shape;959;p113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Theoretically this approach can be used for a variety of objects or detections.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960" name="Google Shape;960;p11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961" name="Google Shape;961;p11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62" name="Google Shape;962;p113"/>
          <p:cNvPicPr preferRelativeResize="0"/>
          <p:nvPr/>
        </p:nvPicPr>
        <p:blipFill rotWithShape="1">
          <a:blip r:embed="rId4">
            <a:alphaModFix/>
          </a:blip>
          <a:srcRect b="0" l="13566" r="12904" t="0"/>
          <a:stretch/>
        </p:blipFill>
        <p:spPr>
          <a:xfrm>
            <a:off x="2962275" y="2334400"/>
            <a:ext cx="3219450" cy="2466975"/>
          </a:xfrm>
          <a:prstGeom prst="rect">
            <a:avLst/>
          </a:prstGeom>
          <a:noFill/>
          <a:ln>
            <a:noFill/>
          </a:ln>
        </p:spPr>
      </p:pic>
      <p:sp>
        <p:nvSpPr>
          <p:cNvPr id="963" name="Google Shape;963;p113"/>
          <p:cNvSpPr/>
          <p:nvPr/>
        </p:nvSpPr>
        <p:spPr>
          <a:xfrm>
            <a:off x="3763300" y="2741975"/>
            <a:ext cx="1407900" cy="1453800"/>
          </a:xfrm>
          <a:prstGeom prst="rect">
            <a:avLst/>
          </a:prstGeom>
          <a:noFill/>
          <a:ln cap="flat" cmpd="sng" w="7620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7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Google Shape;968;p11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Computer Vision with Python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69" name="Google Shape;969;p114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For example we’ll also work with a pre-trained eye detector.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970" name="Google Shape;970;p11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971" name="Google Shape;971;p11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72" name="Google Shape;972;p114"/>
          <p:cNvPicPr preferRelativeResize="0"/>
          <p:nvPr/>
        </p:nvPicPr>
        <p:blipFill rotWithShape="1">
          <a:blip r:embed="rId4">
            <a:alphaModFix/>
          </a:blip>
          <a:srcRect b="0" l="13566" r="12904" t="0"/>
          <a:stretch/>
        </p:blipFill>
        <p:spPr>
          <a:xfrm>
            <a:off x="2962275" y="2334400"/>
            <a:ext cx="3219450" cy="2466975"/>
          </a:xfrm>
          <a:prstGeom prst="rect">
            <a:avLst/>
          </a:prstGeom>
          <a:noFill/>
          <a:ln>
            <a:noFill/>
          </a:ln>
        </p:spPr>
      </p:pic>
      <p:sp>
        <p:nvSpPr>
          <p:cNvPr id="973" name="Google Shape;973;p114"/>
          <p:cNvSpPr/>
          <p:nvPr/>
        </p:nvSpPr>
        <p:spPr>
          <a:xfrm>
            <a:off x="3836925" y="2981200"/>
            <a:ext cx="515400" cy="478500"/>
          </a:xfrm>
          <a:prstGeom prst="rect">
            <a:avLst/>
          </a:prstGeom>
          <a:noFill/>
          <a:ln cap="flat" cmpd="sng" w="7620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4" name="Google Shape;974;p114"/>
          <p:cNvSpPr/>
          <p:nvPr/>
        </p:nvSpPr>
        <p:spPr>
          <a:xfrm>
            <a:off x="4532200" y="2981200"/>
            <a:ext cx="515400" cy="478500"/>
          </a:xfrm>
          <a:prstGeom prst="rect">
            <a:avLst/>
          </a:prstGeom>
          <a:noFill/>
          <a:ln cap="flat" cmpd="sng" w="7620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8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p11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Computer Vision with Python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80" name="Google Shape;980;p115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 downside to this algorithm is the very large data sets needed to create your own features.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However, luckily many pre-trained sets of features already exist.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981" name="Google Shape;981;p11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982" name="Google Shape;982;p11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1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Computer Vision with Python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88" name="Google Shape;988;p116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OpenCV comes with pre-trained xml files of various Haar Cascades.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Later on in the deep learning section of the course, we will see how to create our own classification algorithms for any distinct group of images (e.g. cats vs dogs)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989" name="Google Shape;989;p11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990" name="Google Shape;990;p11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4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Google Shape;995;p11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Computer Vision with Python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96" name="Google Shape;996;p117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We’ve placed pre-trained .xml files in the DATA folder.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will also be using a pre-trained file for your upcoming project assessment.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But first, let’s explore how to use facial detection with OpenCV!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997" name="Google Shape;997;p11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998" name="Google Shape;998;p11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1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Face Detection with OpenCV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04" name="Google Shape;1004;p11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watermark.jpg" id="1005" name="Google Shape;1005;p11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006" name="Google Shape;1006;p11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0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p11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Detection Assessment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12" name="Google Shape;1012;p11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watermark.jpg" id="1013" name="Google Shape;1013;p11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014" name="Google Shape;1014;p11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p12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Detection Assessment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Solutions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20" name="Google Shape;1020;p12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watermark.jpg" id="1021" name="Google Shape;1021;p12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022" name="Google Shape;1022;p12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Computer Vision with Python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5" name="Google Shape;135;p23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Template Matching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Template matching is the simplest form of object detection.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It simply scans a larger image for a provided template by sliding the template target image across the larger image.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36" name="Google Shape;136;p2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37" name="Google Shape;137;p2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Computer Vision with Python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3" name="Google Shape;143;p24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Template Matching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 main option that can be adjusted is the comparison method used as the target template is slid across the larger image.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 methods are all some sort of correlation based metric.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44" name="Google Shape;144;p2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45" name="Google Shape;145;p2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Computer Vision with Python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51" name="Google Shape;151;p2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52" name="Google Shape;152;p2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39625" y="899503"/>
            <a:ext cx="5136550" cy="40915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Computer Vision with Python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9" name="Google Shape;159;p26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Let’s explore template matching with OpenCV!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60" name="Google Shape;160;p2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61" name="Google Shape;161;p2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Corner Detection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7" name="Google Shape;167;p2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watermark.jpg" id="168" name="Google Shape;168;p2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69" name="Google Shape;169;p2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Computer Vision with Python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5" name="Google Shape;175;p28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When thinking about corner detection in computer vision, we should ask ourselves: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What is a corner?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i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 corner is a point whose local neighborhood stands in two dominant and different edge directions.</a:t>
            </a:r>
            <a:endParaRPr i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76" name="Google Shape;176;p2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77" name="Google Shape;177;p2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Computer Vision with Python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When thinking about corner detection in computer vision, we should ask ourselves: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What is a corner?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i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</a:t>
            </a:r>
            <a:r>
              <a:rPr i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corner can be interpreted as the junction of two edges, where an edge is a sudden change in image brightness.</a:t>
            </a:r>
            <a:endParaRPr i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84" name="Google Shape;184;p2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85" name="Google Shape;185;p2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Computer Vision with Python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1" name="Google Shape;191;p30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There are various corner detection algorithms.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will take a look at some of the most popular algorithms: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Harris Corner Detection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Shi-Tomasi Corner Detection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92" name="Google Shape;192;p3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93" name="Google Shape;193;p3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Computer Vision with Python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9" name="Google Shape;199;p31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Harris Corner Detection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Published in 1988 by Chris Harris and Mike Stephens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 basic intuition is that corners can be detected by looking for significant change in all directions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00" name="Google Shape;200;p3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01" name="Google Shape;201;p3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Computer Vision with Python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3" name="Google Shape;63;p14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Section Goals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Understand a variety of object detection methods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will slowly build up to more complex methods as we go along.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64" name="Google Shape;64;p1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65" name="Google Shape;65;p1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Computer Vision with Python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Harris Corner Detection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08" name="Google Shape;208;p3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09" name="Google Shape;209;p3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32"/>
          <p:cNvSpPr/>
          <p:nvPr/>
        </p:nvSpPr>
        <p:spPr>
          <a:xfrm>
            <a:off x="2988050" y="2453200"/>
            <a:ext cx="3358200" cy="2496600"/>
          </a:xfrm>
          <a:prstGeom prst="rect">
            <a:avLst/>
          </a:prstGeom>
          <a:solidFill>
            <a:srgbClr val="F3F3F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11" name="Google Shape;211;p32"/>
          <p:cNvCxnSpPr/>
          <p:nvPr/>
        </p:nvCxnSpPr>
        <p:spPr>
          <a:xfrm flipH="1">
            <a:off x="3765350" y="3221025"/>
            <a:ext cx="240300" cy="13509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2" name="Google Shape;212;p32"/>
          <p:cNvCxnSpPr/>
          <p:nvPr/>
        </p:nvCxnSpPr>
        <p:spPr>
          <a:xfrm>
            <a:off x="3961425" y="3221025"/>
            <a:ext cx="1951800" cy="3609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Computer Vision with Python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8" name="Google Shape;218;p33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Harris Corner Detection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19" name="Google Shape;219;p3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20" name="Google Shape;220;p3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33"/>
          <p:cNvSpPr/>
          <p:nvPr/>
        </p:nvSpPr>
        <p:spPr>
          <a:xfrm>
            <a:off x="2988050" y="2453200"/>
            <a:ext cx="3358200" cy="2496600"/>
          </a:xfrm>
          <a:prstGeom prst="rect">
            <a:avLst/>
          </a:prstGeom>
          <a:solidFill>
            <a:srgbClr val="F3F3F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2" name="Google Shape;222;p33"/>
          <p:cNvCxnSpPr/>
          <p:nvPr/>
        </p:nvCxnSpPr>
        <p:spPr>
          <a:xfrm flipH="1">
            <a:off x="3765350" y="3221025"/>
            <a:ext cx="240300" cy="13509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3" name="Google Shape;223;p33"/>
          <p:cNvCxnSpPr/>
          <p:nvPr/>
        </p:nvCxnSpPr>
        <p:spPr>
          <a:xfrm>
            <a:off x="3961425" y="3221025"/>
            <a:ext cx="1951800" cy="3609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4" name="Google Shape;224;p33"/>
          <p:cNvSpPr/>
          <p:nvPr/>
        </p:nvSpPr>
        <p:spPr>
          <a:xfrm>
            <a:off x="3654100" y="2989750"/>
            <a:ext cx="758700" cy="6846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Computer Vision with Python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0" name="Google Shape;230;p34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Shifting this window in any direction would result in a large change in appearance.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31" name="Google Shape;231;p3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32" name="Google Shape;232;p3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34"/>
          <p:cNvSpPr/>
          <p:nvPr/>
        </p:nvSpPr>
        <p:spPr>
          <a:xfrm>
            <a:off x="2988050" y="2453200"/>
            <a:ext cx="3358200" cy="2496600"/>
          </a:xfrm>
          <a:prstGeom prst="rect">
            <a:avLst/>
          </a:prstGeom>
          <a:solidFill>
            <a:srgbClr val="F3F3F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34" name="Google Shape;234;p34"/>
          <p:cNvCxnSpPr/>
          <p:nvPr/>
        </p:nvCxnSpPr>
        <p:spPr>
          <a:xfrm flipH="1">
            <a:off x="3765350" y="3221025"/>
            <a:ext cx="240300" cy="13509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5" name="Google Shape;235;p34"/>
          <p:cNvCxnSpPr/>
          <p:nvPr/>
        </p:nvCxnSpPr>
        <p:spPr>
          <a:xfrm>
            <a:off x="3961425" y="3221025"/>
            <a:ext cx="1951800" cy="3609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6" name="Google Shape;236;p34"/>
          <p:cNvSpPr/>
          <p:nvPr/>
        </p:nvSpPr>
        <p:spPr>
          <a:xfrm>
            <a:off x="3654100" y="2989750"/>
            <a:ext cx="758700" cy="6846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Computer Vision with Python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2" name="Google Shape;242;p35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Flat regions will have no change in all directions.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43" name="Google Shape;243;p3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44" name="Google Shape;244;p3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35"/>
          <p:cNvSpPr/>
          <p:nvPr/>
        </p:nvSpPr>
        <p:spPr>
          <a:xfrm>
            <a:off x="2988050" y="2453200"/>
            <a:ext cx="3358200" cy="2496600"/>
          </a:xfrm>
          <a:prstGeom prst="rect">
            <a:avLst/>
          </a:prstGeom>
          <a:solidFill>
            <a:srgbClr val="F3F3F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46" name="Google Shape;246;p35"/>
          <p:cNvCxnSpPr/>
          <p:nvPr/>
        </p:nvCxnSpPr>
        <p:spPr>
          <a:xfrm flipH="1">
            <a:off x="3765350" y="3221025"/>
            <a:ext cx="240300" cy="13509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7" name="Google Shape;247;p35"/>
          <p:cNvCxnSpPr/>
          <p:nvPr/>
        </p:nvCxnSpPr>
        <p:spPr>
          <a:xfrm>
            <a:off x="3961425" y="3221025"/>
            <a:ext cx="1951800" cy="3609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8" name="Google Shape;248;p35"/>
          <p:cNvSpPr/>
          <p:nvPr/>
        </p:nvSpPr>
        <p:spPr>
          <a:xfrm>
            <a:off x="4557975" y="3822350"/>
            <a:ext cx="758700" cy="6846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49" name="Google Shape;249;p35"/>
          <p:cNvCxnSpPr>
            <a:stCxn id="248" idx="1"/>
          </p:cNvCxnSpPr>
          <p:nvPr/>
        </p:nvCxnSpPr>
        <p:spPr>
          <a:xfrm rot="10800000">
            <a:off x="4310775" y="4164650"/>
            <a:ext cx="247200" cy="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0" name="Google Shape;250;p35"/>
          <p:cNvCxnSpPr>
            <a:stCxn id="248" idx="0"/>
          </p:cNvCxnSpPr>
          <p:nvPr/>
        </p:nvCxnSpPr>
        <p:spPr>
          <a:xfrm rot="10800000">
            <a:off x="4937325" y="3617150"/>
            <a:ext cx="0" cy="2052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1" name="Google Shape;251;p35"/>
          <p:cNvCxnSpPr>
            <a:stCxn id="248" idx="3"/>
          </p:cNvCxnSpPr>
          <p:nvPr/>
        </p:nvCxnSpPr>
        <p:spPr>
          <a:xfrm>
            <a:off x="5316675" y="4164650"/>
            <a:ext cx="289500" cy="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2" name="Google Shape;252;p35"/>
          <p:cNvCxnSpPr>
            <a:stCxn id="248" idx="2"/>
          </p:cNvCxnSpPr>
          <p:nvPr/>
        </p:nvCxnSpPr>
        <p:spPr>
          <a:xfrm>
            <a:off x="4937325" y="4506950"/>
            <a:ext cx="0" cy="2019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Computer Vision with Python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8" name="Google Shape;258;p36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Edges won’t have a major change along the direction of the edge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59" name="Google Shape;259;p3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60" name="Google Shape;260;p3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36"/>
          <p:cNvSpPr/>
          <p:nvPr/>
        </p:nvSpPr>
        <p:spPr>
          <a:xfrm>
            <a:off x="2988050" y="2453200"/>
            <a:ext cx="3358200" cy="2496600"/>
          </a:xfrm>
          <a:prstGeom prst="rect">
            <a:avLst/>
          </a:prstGeom>
          <a:solidFill>
            <a:srgbClr val="F3F3F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62" name="Google Shape;262;p36"/>
          <p:cNvCxnSpPr/>
          <p:nvPr/>
        </p:nvCxnSpPr>
        <p:spPr>
          <a:xfrm flipH="1">
            <a:off x="3765350" y="3221025"/>
            <a:ext cx="240300" cy="13509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3" name="Google Shape;263;p36"/>
          <p:cNvCxnSpPr/>
          <p:nvPr/>
        </p:nvCxnSpPr>
        <p:spPr>
          <a:xfrm>
            <a:off x="3961425" y="3221025"/>
            <a:ext cx="1951800" cy="3609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4" name="Google Shape;264;p36"/>
          <p:cNvSpPr/>
          <p:nvPr/>
        </p:nvSpPr>
        <p:spPr>
          <a:xfrm>
            <a:off x="3531125" y="3682375"/>
            <a:ext cx="758700" cy="6846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65" name="Google Shape;265;p36"/>
          <p:cNvCxnSpPr>
            <a:stCxn id="264" idx="1"/>
          </p:cNvCxnSpPr>
          <p:nvPr/>
        </p:nvCxnSpPr>
        <p:spPr>
          <a:xfrm rot="10800000">
            <a:off x="3283925" y="4024675"/>
            <a:ext cx="247200" cy="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6" name="Google Shape;266;p36"/>
          <p:cNvCxnSpPr>
            <a:stCxn id="264" idx="0"/>
          </p:cNvCxnSpPr>
          <p:nvPr/>
        </p:nvCxnSpPr>
        <p:spPr>
          <a:xfrm rot="10800000">
            <a:off x="3910475" y="3477175"/>
            <a:ext cx="0" cy="2052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7" name="Google Shape;267;p36"/>
          <p:cNvCxnSpPr>
            <a:stCxn id="264" idx="3"/>
          </p:cNvCxnSpPr>
          <p:nvPr/>
        </p:nvCxnSpPr>
        <p:spPr>
          <a:xfrm>
            <a:off x="4289825" y="4024675"/>
            <a:ext cx="289500" cy="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8" name="Google Shape;268;p36"/>
          <p:cNvCxnSpPr>
            <a:stCxn id="264" idx="2"/>
          </p:cNvCxnSpPr>
          <p:nvPr/>
        </p:nvCxnSpPr>
        <p:spPr>
          <a:xfrm>
            <a:off x="3910475" y="4366975"/>
            <a:ext cx="0" cy="2019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Computer Vision with Python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4" name="Google Shape;274;p37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75" name="Google Shape;275;p3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76" name="Google Shape;276;p3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37"/>
          <p:cNvSpPr/>
          <p:nvPr/>
        </p:nvSpPr>
        <p:spPr>
          <a:xfrm>
            <a:off x="2988050" y="2453200"/>
            <a:ext cx="3358200" cy="2496600"/>
          </a:xfrm>
          <a:prstGeom prst="rect">
            <a:avLst/>
          </a:prstGeom>
          <a:solidFill>
            <a:srgbClr val="F3F3F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78" name="Google Shape;278;p37"/>
          <p:cNvCxnSpPr/>
          <p:nvPr/>
        </p:nvCxnSpPr>
        <p:spPr>
          <a:xfrm flipH="1">
            <a:off x="3765350" y="3221025"/>
            <a:ext cx="240300" cy="13509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9" name="Google Shape;279;p37"/>
          <p:cNvCxnSpPr/>
          <p:nvPr/>
        </p:nvCxnSpPr>
        <p:spPr>
          <a:xfrm>
            <a:off x="3961425" y="3221025"/>
            <a:ext cx="1951800" cy="3609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0" name="Google Shape;280;p37"/>
          <p:cNvSpPr/>
          <p:nvPr/>
        </p:nvSpPr>
        <p:spPr>
          <a:xfrm>
            <a:off x="3654100" y="2989750"/>
            <a:ext cx="758700" cy="6846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37"/>
          <p:cNvSpPr/>
          <p:nvPr/>
        </p:nvSpPr>
        <p:spPr>
          <a:xfrm>
            <a:off x="3632950" y="2991400"/>
            <a:ext cx="758700" cy="6846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82" name="Google Shape;282;p37"/>
          <p:cNvCxnSpPr>
            <a:stCxn id="281" idx="1"/>
          </p:cNvCxnSpPr>
          <p:nvPr/>
        </p:nvCxnSpPr>
        <p:spPr>
          <a:xfrm rot="10800000">
            <a:off x="3385750" y="3333700"/>
            <a:ext cx="247200" cy="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3" name="Google Shape;283;p37"/>
          <p:cNvCxnSpPr>
            <a:stCxn id="281" idx="0"/>
          </p:cNvCxnSpPr>
          <p:nvPr/>
        </p:nvCxnSpPr>
        <p:spPr>
          <a:xfrm rot="10800000">
            <a:off x="4012300" y="2786200"/>
            <a:ext cx="0" cy="2052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4" name="Google Shape;284;p37"/>
          <p:cNvCxnSpPr>
            <a:stCxn id="281" idx="3"/>
          </p:cNvCxnSpPr>
          <p:nvPr/>
        </p:nvCxnSpPr>
        <p:spPr>
          <a:xfrm>
            <a:off x="4391650" y="3333700"/>
            <a:ext cx="289500" cy="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5" name="Google Shape;285;p37"/>
          <p:cNvCxnSpPr>
            <a:stCxn id="281" idx="2"/>
          </p:cNvCxnSpPr>
          <p:nvPr/>
        </p:nvCxnSpPr>
        <p:spPr>
          <a:xfrm>
            <a:off x="4012300" y="3676000"/>
            <a:ext cx="0" cy="2019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86" name="Google Shape;286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3225" y="1193837"/>
            <a:ext cx="7947842" cy="107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Computer Vision with Python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2" name="Google Shape;292;p38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Shi-Tomasi Corner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Detection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Published in 1994 by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J. Shi and C. Tomasi in their paper </a:t>
            </a:r>
            <a:r>
              <a:rPr i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Good Features to Track </a:t>
            </a:r>
            <a:endParaRPr i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It  made a small modification to the Harris Corner Detector which ended up with better results.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93" name="Google Shape;293;p3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94" name="Google Shape;294;p3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Computer Vision with Python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0" name="Google Shape;300;p39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Shi-Tomasi Corner  Detection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It changes the scoring function selection criteria that Harris uses for corner detection.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Harris Corner Detector uses: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■"/>
            </a:pPr>
            <a:r>
              <a:rPr b="1" lang="en" sz="2900">
                <a:solidFill>
                  <a:srgbClr val="43434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 = λ</a:t>
            </a:r>
            <a:r>
              <a:rPr b="1" baseline="-25000" lang="en" sz="2900">
                <a:solidFill>
                  <a:srgbClr val="43434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1</a:t>
            </a:r>
            <a:r>
              <a:rPr b="1" lang="en" sz="2900">
                <a:solidFill>
                  <a:srgbClr val="43434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λ</a:t>
            </a:r>
            <a:r>
              <a:rPr b="1" baseline="-25000" lang="en" sz="2900">
                <a:solidFill>
                  <a:srgbClr val="43434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2 </a:t>
            </a:r>
            <a:r>
              <a:rPr b="1" lang="en" sz="2900">
                <a:solidFill>
                  <a:srgbClr val="43434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-</a:t>
            </a:r>
            <a:r>
              <a:rPr b="1" baseline="-25000" lang="en" sz="2900">
                <a:solidFill>
                  <a:srgbClr val="43434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b="1" lang="en" sz="2900">
                <a:solidFill>
                  <a:srgbClr val="43434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k(λ</a:t>
            </a:r>
            <a:r>
              <a:rPr b="1" baseline="-25000" lang="en" sz="2900">
                <a:solidFill>
                  <a:srgbClr val="43434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1</a:t>
            </a:r>
            <a:r>
              <a:rPr b="1" lang="en" sz="2900">
                <a:solidFill>
                  <a:srgbClr val="43434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+ λ</a:t>
            </a:r>
            <a:r>
              <a:rPr b="1" baseline="-25000" lang="en" sz="2900">
                <a:solidFill>
                  <a:srgbClr val="43434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2</a:t>
            </a:r>
            <a:r>
              <a:rPr b="1" lang="en" sz="2900">
                <a:solidFill>
                  <a:srgbClr val="43434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</a:t>
            </a:r>
            <a:r>
              <a:rPr baseline="-25000" lang="en" sz="2900">
                <a:solidFill>
                  <a:srgbClr val="43434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endParaRPr sz="2900">
              <a:solidFill>
                <a:srgbClr val="43434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412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Shi-Tomasi uses: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■"/>
            </a:pPr>
            <a:r>
              <a:rPr b="1" lang="en" sz="2900">
                <a:solidFill>
                  <a:srgbClr val="43434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 = min(λ</a:t>
            </a:r>
            <a:r>
              <a:rPr b="1" baseline="-25000" lang="en" sz="2900">
                <a:solidFill>
                  <a:srgbClr val="43434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1</a:t>
            </a:r>
            <a:r>
              <a:rPr b="1" lang="en" sz="2900">
                <a:solidFill>
                  <a:srgbClr val="43434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,λ</a:t>
            </a:r>
            <a:r>
              <a:rPr b="1" baseline="-25000" lang="en" sz="2900">
                <a:solidFill>
                  <a:srgbClr val="43434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2</a:t>
            </a:r>
            <a:r>
              <a:rPr b="1" lang="en" sz="2900">
                <a:solidFill>
                  <a:srgbClr val="43434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</a:t>
            </a:r>
            <a:endParaRPr b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01" name="Google Shape;301;p3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02" name="Google Shape;302;p3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Computer Vision with Python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8" name="Google Shape;308;p40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will explore how to use both with the OpenCV library.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i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Be sure to check out the resource links (including the original publications) if you are interested in exploring the full mathematical details behind the corner detection algorithms.</a:t>
            </a:r>
            <a:endParaRPr i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09" name="Google Shape;309;p4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10" name="Google Shape;310;p4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Edge Detection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6" name="Google Shape;316;p4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watermark.jpg" id="317" name="Google Shape;317;p4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18" name="Google Shape;318;p4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Computer Vision with Python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1" name="Google Shape;71;p15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Template Matching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Simply looking for an exact copy of an image in another image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72" name="Google Shape;72;p1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73" name="Google Shape;73;p1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Computer Vision with Python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4" name="Google Shape;324;p42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In this lecture we will learn how to use the Canny edge detector, one of the most popular edge detection algorithms.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It was developed in 1986 by John Canny and is a multi-stage algorithm.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25" name="Google Shape;325;p4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26" name="Google Shape;326;p4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Computer Vision with Python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2" name="Google Shape;332;p43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Canny Edge Detection Process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Apply Gaussian filter to smooth the image in order to remove the noise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33" name="Google Shape;333;p4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34" name="Google Shape;334;p4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4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Computer Vision with Python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0" name="Google Shape;340;p44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Canny Edge Detection Process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Find the intensity gradients of the image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41" name="Google Shape;341;p4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42" name="Google Shape;342;p4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4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Computer Vision with Python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8" name="Google Shape;348;p45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Canny Edge Detection Process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Apply non-maximum suppression to get rid of spurious response to edge detection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49" name="Google Shape;349;p4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50" name="Google Shape;350;p4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4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Computer Vision with Python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6" name="Google Shape;356;p46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Canny Edge Detection Process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Apply double threshold to determine potential edges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57" name="Google Shape;357;p4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58" name="Google Shape;358;p4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4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Computer Vision with Python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4" name="Google Shape;364;p47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Canny Edge Detection Process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Track edge by hysteresis: Finalize the detection of edges by suppressing all the other edges that are weak and not connected to strong edges.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65" name="Google Shape;365;p4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66" name="Google Shape;366;p4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4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Computer Vision with Python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2" name="Google Shape;372;p48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For high resolution images where you only want general edges, it is usually a good idea to apply a custom blur before applying the Canny Algorithm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73" name="Google Shape;373;p4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74" name="Google Shape;374;p4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4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Computer Vision with Python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0" name="Google Shape;380;p49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 Canny Algorithm also requires a user to decide on low and high threshold values.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In our notebook we provide an equation for picking a good starting point for threshold values, but often you will need to adjust to your particular image.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Let’s explore this in jupyter!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81" name="Google Shape;381;p4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82" name="Google Shape;382;p4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5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Grid Detection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8" name="Google Shape;388;p5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watermark.jpg" id="389" name="Google Shape;389;p5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90" name="Google Shape;390;p5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Computer Vision with Python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6" name="Google Shape;396;p51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Often cameras can create a distortion in an image, such as radial distortion and tangential distortion.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 good way to account for these distortions when performing operations like object tracking is to have a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recognizable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pattern attached to the object being tracked.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97" name="Google Shape;397;p5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98" name="Google Shape;398;p5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Computer Vision with Python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9" name="Google Shape;79;p16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Corner Detection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Looking for corners in images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Edge Detection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Expanding to find general edges of objects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Grid Detection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Combining both concepts to find grids in images (useful for applications)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80" name="Google Shape;80;p1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81" name="Google Shape;81;p1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5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Computer Vision with Python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04" name="Google Shape;404;p52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Grid patterns are often use to calibrate cameras and track motion.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405" name="Google Shape;405;p5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406" name="Google Shape;406;p5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37250" y="2245575"/>
            <a:ext cx="3269500" cy="2452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5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Computer Vision with Python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3" name="Google Shape;413;p53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OpenCV has built in methods for tracking grids and chessboard like patterns.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Let’s explore them!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414" name="Google Shape;414;p5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415" name="Google Shape;415;p5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5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Contour Detection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21" name="Google Shape;421;p5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watermark.jpg" id="422" name="Google Shape;422;p5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423" name="Google Shape;423;p5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5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Computer Vision with Python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29" name="Google Shape;429;p55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Contours are defined as simply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 curve joining all the continuous points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(along the boundary), having same color or intensity.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Contours are a useful tool for shape analysis and object detection and recognition.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430" name="Google Shape;430;p5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431" name="Google Shape;431;p5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5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Computer Vision with Python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37" name="Google Shape;437;p56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OpenCV has a built in Counter finder function that can also helps us differentiate between internal and external contours.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Let’s take a look!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438" name="Google Shape;438;p5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439" name="Google Shape;439;p5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5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Feature Matching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45" name="Google Shape;445;p5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watermark.jpg" id="446" name="Google Shape;446;p5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447" name="Google Shape;447;p5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5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Computer Vision with Python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53" name="Google Shape;453;p58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Welcome to the “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unofficial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” halfway point of the course!</a:t>
            </a:r>
            <a:endParaRPr b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So far we’ve learned a lot of technical syntax, but haven’t really been able to apply it to more complex computer vision applications.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454" name="Google Shape;454;p5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455" name="Google Shape;455;p5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5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Computer Vision with Python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61" name="Google Shape;461;p59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This is now the point in the course where we can begin to do </a:t>
            </a:r>
            <a:r>
              <a:rPr b="1" i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“cool”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computer vision applications.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From now on we will be using all our technical knowledge and syntax skills with OpenCV to create programs that are directly applicable to realistic situations!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462" name="Google Shape;462;p5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463" name="Google Shape;463;p5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6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Computer Vision with Python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69" name="Google Shape;469;p60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will begin by discussing Feature Matching.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We’ve already seen template matching to find objects within a larger image, but it required an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exact copy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of the image.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Often that isn’t useful in a real world situation!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470" name="Google Shape;470;p6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471" name="Google Shape;471;p6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6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Computer Vision with Python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77" name="Google Shape;477;p61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Feature matching extracts defining key features from an input image (using ideas from corner,edge,and contour detection).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Then using a distance calculation, finds all the matches in a secondary image.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This means we are no longer required to have an exact copy of the target image!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478" name="Google Shape;478;p6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479" name="Google Shape;479;p6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Computer Vision with Python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7" name="Google Shape;87;p17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Contour Detection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Allows us to detect foreground vs background images.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Also allows for detection of external vs internal contours (e.g. grabbing the eyes and smile from a cartoon smile face).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88" name="Google Shape;88;p1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89" name="Google Shape;89;p1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6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Computer Vision with Python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85" name="Google Shape;485;p62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Feature matching results: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486" name="Google Shape;486;p6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487" name="Google Shape;487;p6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88" name="Google Shape;488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49800" y="2255750"/>
            <a:ext cx="3709325" cy="2472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6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Computer Vision with Python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94" name="Google Shape;494;p63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Notice how the input image is not exactly what is shown in the secondary image!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495" name="Google Shape;495;p6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496" name="Google Shape;496;p6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97" name="Google Shape;497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21800" y="2237075"/>
            <a:ext cx="3737325" cy="249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6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Computer Vision with Python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03" name="Google Shape;503;p64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will check out 3 methods: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Brute-Force Matching with ORB Descriptors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Brute-Force Matching with SIFT Descriptors and Ratio Test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FLANN based Matcher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504" name="Google Shape;504;p6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505" name="Google Shape;505;p6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6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Computer Vision with Python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11" name="Google Shape;511;p65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will be testing a generic cereal image and seeing if we can find its matching box in the cereal aisle.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Let’s get started!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512" name="Google Shape;512;p6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513" name="Google Shape;513;p6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6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Watershed Algorithm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19" name="Google Shape;519;p6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watermark.jpg" id="520" name="Google Shape;520;p6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521" name="Google Shape;521;p6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6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Computer Vision with Python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27" name="Google Shape;527;p67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In geography, a watershed is a land area that channels rainfall and snowmelt to creeks, streams, and rivers, and eventually to outflow points such as reservoirs, bays, and the ocean.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528" name="Google Shape;528;p6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529" name="Google Shape;529;p6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6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Computer Vision with Python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35" name="Google Shape;535;p68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These watersheds can then be segmented as topographical maps with boundaries.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536" name="Google Shape;536;p6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537" name="Google Shape;537;p6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59155" y="2139250"/>
            <a:ext cx="3372400" cy="29542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3" name="Google Shape;543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88614" y="2357275"/>
            <a:ext cx="3366775" cy="2444101"/>
          </a:xfrm>
          <a:prstGeom prst="rect">
            <a:avLst/>
          </a:prstGeom>
          <a:noFill/>
          <a:ln>
            <a:noFill/>
          </a:ln>
        </p:spPr>
      </p:pic>
      <p:sp>
        <p:nvSpPr>
          <p:cNvPr id="544" name="Google Shape;544;p6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Computer Vision with Python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45" name="Google Shape;545;p69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These watersheds can then be segmented as topographical maps with boundaries.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546" name="Google Shape;546;p69"/>
          <p:cNvPicPr preferRelativeResize="0"/>
          <p:nvPr/>
        </p:nvPicPr>
        <p:blipFill rotWithShape="1">
          <a:blip r:embed="rId4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547" name="Google Shape;547;p69"/>
          <p:cNvPicPr preferRelativeResize="0"/>
          <p:nvPr/>
        </p:nvPicPr>
        <p:blipFill rotWithShape="1">
          <a:blip r:embed="rId4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7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Computer Vision with Python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53" name="Google Shape;553;p70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Metaphorically, the watershed algorithm transformation treats the image it operates upon like a topographic map, with the brightness of each point representing its height, and finds the lines that run along the tops of ridges.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554" name="Google Shape;554;p7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555" name="Google Shape;555;p7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7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Computer Vision with Python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61" name="Google Shape;561;p71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Any grayscale image can be viewed as a topographic surface where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high intensity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denotes peaks and hills while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low intensity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denotes valleys.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 algorithm can then fill every isolated valleys (local minima) with different colored water (labels).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562" name="Google Shape;562;p7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563" name="Google Shape;563;p7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Computer Vision with Python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5" name="Google Shape;95;p18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Feature Matching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More advanced methods of detecting matching objects in another image, even if the target image is not shown exactly the same in the image we are searching.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96" name="Google Shape;96;p1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97" name="Google Shape;97;p1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7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Computer Vision with Python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69" name="Google Shape;569;p72"/>
          <p:cNvSpPr txBox="1"/>
          <p:nvPr>
            <p:ph idx="1" type="body"/>
          </p:nvPr>
        </p:nvSpPr>
        <p:spPr>
          <a:xfrm>
            <a:off x="311700" y="1152475"/>
            <a:ext cx="8832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As the “water” rises, depending on the peaks (gradients) nearby, “water” from different valleys (different segments of the image), with different colors could start to merge.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To avoid this merging, the algorithm creates barriers (segment edge boundaries) in locations where “water” merges.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570" name="Google Shape;570;p7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571" name="Google Shape;571;p7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7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Computer Vision with Python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77" name="Google Shape;577;p73"/>
          <p:cNvSpPr txBox="1"/>
          <p:nvPr>
            <p:ph idx="1" type="body"/>
          </p:nvPr>
        </p:nvSpPr>
        <p:spPr>
          <a:xfrm>
            <a:off x="311700" y="1152475"/>
            <a:ext cx="8832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This algorithm is especially useful for segmenting images into background and foreground in situations that are difficult for other algorithms.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 common example is the use of coins next to each other on a table.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578" name="Google Shape;578;p7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579" name="Google Shape;579;p7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7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Computer Vision with Python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85" name="Google Shape;585;p74"/>
          <p:cNvSpPr txBox="1"/>
          <p:nvPr>
            <p:ph idx="1" type="body"/>
          </p:nvPr>
        </p:nvSpPr>
        <p:spPr>
          <a:xfrm>
            <a:off x="311700" y="1152475"/>
            <a:ext cx="8832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Attempting to segment these coins can be difficult: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586" name="Google Shape;586;p7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587" name="Google Shape;587;p7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88" name="Google Shape;588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66113" y="2762050"/>
            <a:ext cx="1923475" cy="2381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7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Computer Vision with Python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94" name="Google Shape;594;p75"/>
          <p:cNvSpPr txBox="1"/>
          <p:nvPr>
            <p:ph idx="1" type="body"/>
          </p:nvPr>
        </p:nvSpPr>
        <p:spPr>
          <a:xfrm>
            <a:off x="311700" y="1152475"/>
            <a:ext cx="8832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It may be unclear to the algorithm if it should be treated as one large object or many small objects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595" name="Google Shape;595;p7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596" name="Google Shape;596;p7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97" name="Google Shape;597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66113" y="2762050"/>
            <a:ext cx="1923475" cy="2381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7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Computer Vision with Python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03" name="Google Shape;603;p76"/>
          <p:cNvSpPr txBox="1"/>
          <p:nvPr>
            <p:ph idx="1" type="body"/>
          </p:nvPr>
        </p:nvSpPr>
        <p:spPr>
          <a:xfrm>
            <a:off x="311700" y="1152475"/>
            <a:ext cx="8832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It may be unclear to the algorithm if it should be treated as one large object or many small objects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604" name="Google Shape;604;p7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605" name="Google Shape;605;p7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66113" y="2762050"/>
            <a:ext cx="1923475" cy="238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7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66125" y="2762055"/>
            <a:ext cx="1923475" cy="23814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7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Computer Vision with Python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13" name="Google Shape;613;p77"/>
          <p:cNvSpPr txBox="1"/>
          <p:nvPr>
            <p:ph idx="1" type="body"/>
          </p:nvPr>
        </p:nvSpPr>
        <p:spPr>
          <a:xfrm>
            <a:off x="311700" y="1152475"/>
            <a:ext cx="8832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 watershed algorithm can be very effective for these sort of problems.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614" name="Google Shape;614;p7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615" name="Google Shape;615;p7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16" name="Google Shape;616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98000" y="2173125"/>
            <a:ext cx="4148000" cy="2728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7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Computer Vision with Python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22" name="Google Shape;622;p78"/>
          <p:cNvSpPr txBox="1"/>
          <p:nvPr>
            <p:ph idx="1" type="body"/>
          </p:nvPr>
        </p:nvSpPr>
        <p:spPr>
          <a:xfrm>
            <a:off x="311700" y="1152475"/>
            <a:ext cx="8832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Later on we will also learn how to provide our own custom “seeds” that allow us to manually start where the valleys of the watersheds go.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623" name="Google Shape;623;p7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624" name="Google Shape;624;p7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7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Computer Vision with Python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30" name="Google Shape;630;p79"/>
          <p:cNvSpPr txBox="1"/>
          <p:nvPr>
            <p:ph idx="1" type="body"/>
          </p:nvPr>
        </p:nvSpPr>
        <p:spPr>
          <a:xfrm>
            <a:off x="311700" y="1152475"/>
            <a:ext cx="8832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will draw on our own seeds to an image: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631" name="Google Shape;631;p7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632" name="Google Shape;632;p7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33" name="Google Shape;633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1225" y="1743838"/>
            <a:ext cx="4581525" cy="3057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8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Computer Vision with Python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39" name="Google Shape;639;p80"/>
          <p:cNvSpPr txBox="1"/>
          <p:nvPr>
            <p:ph idx="1" type="body"/>
          </p:nvPr>
        </p:nvSpPr>
        <p:spPr>
          <a:xfrm>
            <a:off x="311700" y="1152475"/>
            <a:ext cx="8832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And then calculate the image segments.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640" name="Google Shape;640;p8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641" name="Google Shape;641;p8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42" name="Google Shape;642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1225" y="1743838"/>
            <a:ext cx="4581525" cy="3057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8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Computer Vision with Python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48" name="Google Shape;648;p81"/>
          <p:cNvSpPr txBox="1"/>
          <p:nvPr>
            <p:ph idx="1" type="body"/>
          </p:nvPr>
        </p:nvSpPr>
        <p:spPr>
          <a:xfrm>
            <a:off x="311700" y="1152475"/>
            <a:ext cx="8832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Let’s begin by exploring the syntax of the watershed algorithm with OpenCV and then we’ll expand this idea to setting our own seeds.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649" name="Google Shape;649;p8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650" name="Google Shape;650;p8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Computer Vision with Python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3" name="Google Shape;103;p19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Watershed Algorithm	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Advanced algorithm that allows us to segment images into foreground and background.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Also allows us to manually set seeds to choose segments of an image.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04" name="Google Shape;104;p1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05" name="Google Shape;105;p1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8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Custom Seeds with Watershed Algorithm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56" name="Google Shape;656;p8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watermark.jpg" id="657" name="Google Shape;657;p8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658" name="Google Shape;658;p8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8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Computer Vision with Python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64" name="Google Shape;664;p83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Section Goals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Understand a variety of object detection methods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will slowly build up to more complex methods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665" name="Google Shape;665;p8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666" name="Google Shape;666;p8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8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Face Detection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72" name="Google Shape;672;p8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Viola-Jones Algorithm with Haar Cascades</a:t>
            </a:r>
            <a:endParaRPr/>
          </a:p>
        </p:txBody>
      </p:sp>
      <p:pic>
        <p:nvPicPr>
          <p:cNvPr descr="watermark.jpg" id="673" name="Google Shape;673;p8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674" name="Google Shape;674;p8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8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Computer Vision with Python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80" name="Google Shape;680;p85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In this lecture we will explore face detection using Haar Cascades, which is key component of the Viola-Jones object detection framework.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Keep in mind, this is face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detection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NOT face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recognition.</a:t>
            </a:r>
            <a:endParaRPr b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681" name="Google Shape;681;p8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682" name="Google Shape;682;p8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8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Computer Vision with Python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88" name="Google Shape;688;p86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will be able to very quickly detect if a face is in an image and locate it.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However we won’t know who’s face it belongs to.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would need a really large dataset and deep learning for facial recognition.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689" name="Google Shape;689;p8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690" name="Google Shape;690;p8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8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Computer Vision with Python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96" name="Google Shape;696;p87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In 2001 Paul Viola and Michael Jones published their method of face detection based on the simple concept of a few key features.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They also came up with the idea of pre-computing an integral image to save time on calculations.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697" name="Google Shape;697;p8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698" name="Google Shape;698;p8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p8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Computer Vision with Python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04" name="Google Shape;704;p88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Let’s first understand the main feature types that Viola and Jones proposed.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705" name="Google Shape;705;p8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706" name="Google Shape;706;p8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p8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Computer Vision with Python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12" name="Google Shape;712;p89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 main feature types are: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Edge Features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713" name="Google Shape;713;p8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714" name="Google Shape;714;p8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715" name="Google Shape;715;p89"/>
          <p:cNvSpPr/>
          <p:nvPr/>
        </p:nvSpPr>
        <p:spPr>
          <a:xfrm>
            <a:off x="2199100" y="2593825"/>
            <a:ext cx="2134800" cy="533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6" name="Google Shape;716;p89"/>
          <p:cNvSpPr/>
          <p:nvPr/>
        </p:nvSpPr>
        <p:spPr>
          <a:xfrm>
            <a:off x="2199100" y="3127525"/>
            <a:ext cx="2134800" cy="5337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7" name="Google Shape;717;p89"/>
          <p:cNvSpPr/>
          <p:nvPr/>
        </p:nvSpPr>
        <p:spPr>
          <a:xfrm rot="5400000">
            <a:off x="5479975" y="3127525"/>
            <a:ext cx="2134800" cy="533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8" name="Google Shape;718;p89"/>
          <p:cNvSpPr/>
          <p:nvPr/>
        </p:nvSpPr>
        <p:spPr>
          <a:xfrm rot="5400000">
            <a:off x="4946275" y="3127525"/>
            <a:ext cx="2134800" cy="5337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9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Computer Vision with Python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24" name="Google Shape;724;p90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 main feature types are: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Line Features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725" name="Google Shape;725;p9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726" name="Google Shape;726;p9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727" name="Google Shape;727;p90"/>
          <p:cNvSpPr/>
          <p:nvPr/>
        </p:nvSpPr>
        <p:spPr>
          <a:xfrm>
            <a:off x="2199100" y="2593825"/>
            <a:ext cx="2134800" cy="533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8" name="Google Shape;728;p90"/>
          <p:cNvSpPr/>
          <p:nvPr/>
        </p:nvSpPr>
        <p:spPr>
          <a:xfrm>
            <a:off x="2199100" y="3127525"/>
            <a:ext cx="2134800" cy="5337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9" name="Google Shape;729;p90"/>
          <p:cNvSpPr/>
          <p:nvPr/>
        </p:nvSpPr>
        <p:spPr>
          <a:xfrm>
            <a:off x="2199100" y="3661225"/>
            <a:ext cx="2134800" cy="533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0" name="Google Shape;730;p90"/>
          <p:cNvSpPr/>
          <p:nvPr/>
        </p:nvSpPr>
        <p:spPr>
          <a:xfrm rot="5400000">
            <a:off x="5479975" y="3127525"/>
            <a:ext cx="2134800" cy="533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1" name="Google Shape;731;p90"/>
          <p:cNvSpPr/>
          <p:nvPr/>
        </p:nvSpPr>
        <p:spPr>
          <a:xfrm rot="5400000">
            <a:off x="4946275" y="3127525"/>
            <a:ext cx="2134800" cy="5337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2" name="Google Shape;732;p90"/>
          <p:cNvSpPr/>
          <p:nvPr/>
        </p:nvSpPr>
        <p:spPr>
          <a:xfrm rot="5400000">
            <a:off x="4412575" y="3127525"/>
            <a:ext cx="2134800" cy="533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9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Computer Vision with Python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38" name="Google Shape;738;p91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 main feature types are: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Four-rectangle Features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739" name="Google Shape;739;p9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740" name="Google Shape;740;p9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741" name="Google Shape;741;p91"/>
          <p:cNvSpPr/>
          <p:nvPr/>
        </p:nvSpPr>
        <p:spPr>
          <a:xfrm>
            <a:off x="2806375" y="2631550"/>
            <a:ext cx="1095000" cy="1095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2" name="Google Shape;742;p91"/>
          <p:cNvSpPr/>
          <p:nvPr/>
        </p:nvSpPr>
        <p:spPr>
          <a:xfrm>
            <a:off x="3901375" y="2631550"/>
            <a:ext cx="1095000" cy="10950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3" name="Google Shape;743;p91"/>
          <p:cNvSpPr/>
          <p:nvPr/>
        </p:nvSpPr>
        <p:spPr>
          <a:xfrm rot="10800000">
            <a:off x="3901375" y="3726550"/>
            <a:ext cx="1095000" cy="1095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4" name="Google Shape;744;p91"/>
          <p:cNvSpPr/>
          <p:nvPr/>
        </p:nvSpPr>
        <p:spPr>
          <a:xfrm rot="10800000">
            <a:off x="2806375" y="3726550"/>
            <a:ext cx="1095000" cy="10950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Computer Vision with Python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1" name="Google Shape;111;p20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Facial and Eye Detection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We’ll use Haar Cascades to detect faces in images.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Note, this is not yet facial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recognition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, that requires deep learning which we learn in a future section.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12" name="Google Shape;112;p2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13" name="Google Shape;113;p2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9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Computer Vision with Python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50" name="Google Shape;750;p92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Each feature is a single value obtained by subtracting sum of pixels under white rectangle from sum of pixels under black rectangle.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Realistically, our images won’t be perfect edges or lines.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751" name="Google Shape;751;p9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752" name="Google Shape;752;p9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p9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Computer Vision with Python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58" name="Google Shape;758;p93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These features are calculated by: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mean(dark region) - mean(light region)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759" name="Google Shape;759;p9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760" name="Google Shape;760;p9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761" name="Google Shape;761;p93"/>
          <p:cNvGraphicFramePr/>
          <p:nvPr/>
        </p:nvGraphicFramePr>
        <p:xfrm>
          <a:off x="1145725" y="2339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{6438F0A1-3217-4759-8BF7-FF9A2B09B3AA}</a:tableStyleId>
              </a:tblPr>
              <a:tblGrid>
                <a:gridCol w="707900"/>
                <a:gridCol w="707900"/>
                <a:gridCol w="707900"/>
                <a:gridCol w="707900"/>
              </a:tblGrid>
              <a:tr h="603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1</a:t>
                      </a:r>
                      <a:endParaRPr sz="2500"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1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603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1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1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603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1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1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603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1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1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62" name="Google Shape;762;p93"/>
          <p:cNvGraphicFramePr/>
          <p:nvPr/>
        </p:nvGraphicFramePr>
        <p:xfrm>
          <a:off x="5411100" y="2339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{6438F0A1-3217-4759-8BF7-FF9A2B09B3AA}</a:tableStyleId>
              </a:tblPr>
              <a:tblGrid>
                <a:gridCol w="707900"/>
                <a:gridCol w="707900"/>
                <a:gridCol w="707900"/>
                <a:gridCol w="707900"/>
              </a:tblGrid>
              <a:tr h="603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0.1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0.8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1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603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0.3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0.1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0.7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0.8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6666"/>
                    </a:solidFill>
                  </a:tcPr>
                </a:tc>
              </a:tr>
              <a:tr h="603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0.1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0.2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0.8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0.8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</a:tr>
              <a:tr h="603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0.2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0.2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0.8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0.8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9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Computer Vision with Python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68" name="Google Shape;768;p94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 perfect edge would result in a value of one.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769" name="Google Shape;769;p9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770" name="Google Shape;770;p9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771" name="Google Shape;771;p94"/>
          <p:cNvGraphicFramePr/>
          <p:nvPr/>
        </p:nvGraphicFramePr>
        <p:xfrm>
          <a:off x="1145725" y="2339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{6438F0A1-3217-4759-8BF7-FF9A2B09B3AA}</a:tableStyleId>
              </a:tblPr>
              <a:tblGrid>
                <a:gridCol w="707900"/>
                <a:gridCol w="707900"/>
                <a:gridCol w="707900"/>
                <a:gridCol w="707900"/>
              </a:tblGrid>
              <a:tr h="603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1</a:t>
                      </a:r>
                      <a:endParaRPr sz="2500"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1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603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1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1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603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1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1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603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1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1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72" name="Google Shape;772;p94"/>
          <p:cNvGraphicFramePr/>
          <p:nvPr/>
        </p:nvGraphicFramePr>
        <p:xfrm>
          <a:off x="5411100" y="2339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{6438F0A1-3217-4759-8BF7-FF9A2B09B3AA}</a:tableStyleId>
              </a:tblPr>
              <a:tblGrid>
                <a:gridCol w="707900"/>
                <a:gridCol w="707900"/>
                <a:gridCol w="707900"/>
                <a:gridCol w="707900"/>
              </a:tblGrid>
              <a:tr h="603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0.1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0.8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1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603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0.3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0.1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0.7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0.8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6666"/>
                    </a:solidFill>
                  </a:tcPr>
                </a:tc>
              </a:tr>
              <a:tr h="603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0.1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0.2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0.8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0.8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</a:tr>
              <a:tr h="603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0.2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0.2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0.8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0.8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9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Computer Vision with Python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78" name="Google Shape;778;p95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 closer the result is to 1, the better the feature.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779" name="Google Shape;779;p9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780" name="Google Shape;780;p9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781" name="Google Shape;781;p95"/>
          <p:cNvGraphicFramePr/>
          <p:nvPr/>
        </p:nvGraphicFramePr>
        <p:xfrm>
          <a:off x="1145725" y="2339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{6438F0A1-3217-4759-8BF7-FF9A2B09B3AA}</a:tableStyleId>
              </a:tblPr>
              <a:tblGrid>
                <a:gridCol w="707900"/>
                <a:gridCol w="707900"/>
                <a:gridCol w="707900"/>
                <a:gridCol w="707900"/>
              </a:tblGrid>
              <a:tr h="603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1</a:t>
                      </a:r>
                      <a:endParaRPr sz="2500"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1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603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1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1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603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1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1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603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1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1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82" name="Google Shape;782;p95"/>
          <p:cNvGraphicFramePr/>
          <p:nvPr/>
        </p:nvGraphicFramePr>
        <p:xfrm>
          <a:off x="5411100" y="2339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{6438F0A1-3217-4759-8BF7-FF9A2B09B3AA}</a:tableStyleId>
              </a:tblPr>
              <a:tblGrid>
                <a:gridCol w="707900"/>
                <a:gridCol w="707900"/>
                <a:gridCol w="707900"/>
                <a:gridCol w="707900"/>
              </a:tblGrid>
              <a:tr h="603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0.1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0.8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1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603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0.3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0.1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0.7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0.8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6666"/>
                    </a:solidFill>
                  </a:tcPr>
                </a:tc>
              </a:tr>
              <a:tr h="603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0.1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0.2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0.8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0.8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</a:tr>
              <a:tr h="603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0.2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0.2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0.8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0.8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9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Computer Vision with Python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88" name="Google Shape;788;p96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Overpass"/>
                <a:ea typeface="Overpass"/>
                <a:cs typeface="Overpass"/>
                <a:sym typeface="Overpass"/>
              </a:rPr>
              <a:t>sum([0.8,1,0.7,0.8,0.8,0.8,0.8,0.8]) = 6.5</a:t>
            </a:r>
            <a:endParaRPr sz="2900">
              <a:solidFill>
                <a:srgbClr val="434343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Overpass"/>
                <a:ea typeface="Overpass"/>
                <a:cs typeface="Overpass"/>
                <a:sym typeface="Overpass"/>
              </a:rPr>
              <a:t>s</a:t>
            </a:r>
            <a:r>
              <a:rPr lang="en" sz="2900">
                <a:solidFill>
                  <a:srgbClr val="434343"/>
                </a:solidFill>
                <a:latin typeface="Overpass"/>
                <a:ea typeface="Overpass"/>
                <a:cs typeface="Overpass"/>
                <a:sym typeface="Overpass"/>
              </a:rPr>
              <a:t>um([0,0.1,0.3,0.1,0.1,0.2,0.2,0.2]) = 1.2</a:t>
            </a:r>
            <a:endParaRPr sz="2900">
              <a:solidFill>
                <a:srgbClr val="434343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789" name="Google Shape;789;p9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790" name="Google Shape;790;p9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791" name="Google Shape;791;p96"/>
          <p:cNvGraphicFramePr/>
          <p:nvPr/>
        </p:nvGraphicFramePr>
        <p:xfrm>
          <a:off x="1145725" y="2339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{6438F0A1-3217-4759-8BF7-FF9A2B09B3AA}</a:tableStyleId>
              </a:tblPr>
              <a:tblGrid>
                <a:gridCol w="707900"/>
                <a:gridCol w="707900"/>
                <a:gridCol w="707900"/>
                <a:gridCol w="707900"/>
              </a:tblGrid>
              <a:tr h="603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1</a:t>
                      </a:r>
                      <a:endParaRPr sz="2500"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1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603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1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1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603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1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1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603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1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1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92" name="Google Shape;792;p96"/>
          <p:cNvGraphicFramePr/>
          <p:nvPr/>
        </p:nvGraphicFramePr>
        <p:xfrm>
          <a:off x="5411100" y="2339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{6438F0A1-3217-4759-8BF7-FF9A2B09B3AA}</a:tableStyleId>
              </a:tblPr>
              <a:tblGrid>
                <a:gridCol w="707900"/>
                <a:gridCol w="707900"/>
                <a:gridCol w="707900"/>
                <a:gridCol w="707900"/>
              </a:tblGrid>
              <a:tr h="603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0.1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0.8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1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603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0.3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0.1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0.7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0.8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6666"/>
                    </a:solidFill>
                  </a:tcPr>
                </a:tc>
              </a:tr>
              <a:tr h="603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0.1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0.2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0.8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0.8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</a:tr>
              <a:tr h="603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0.2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0.2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0.8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0.8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9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Computer Vision with Python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98" name="Google Shape;798;p97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Overpass"/>
                <a:ea typeface="Overpass"/>
                <a:cs typeface="Overpass"/>
                <a:sym typeface="Overpass"/>
              </a:rPr>
              <a:t>Mean = </a:t>
            </a:r>
            <a:r>
              <a:rPr lang="en" sz="2900">
                <a:solidFill>
                  <a:srgbClr val="434343"/>
                </a:solidFill>
                <a:latin typeface="Overpass"/>
                <a:ea typeface="Overpass"/>
                <a:cs typeface="Overpass"/>
                <a:sym typeface="Overpass"/>
              </a:rPr>
              <a:t>6.5 / 8 = </a:t>
            </a:r>
            <a:r>
              <a:rPr lang="en" sz="2900">
                <a:solidFill>
                  <a:srgbClr val="434343"/>
                </a:solidFill>
                <a:latin typeface="Overpass"/>
                <a:ea typeface="Overpass"/>
                <a:cs typeface="Overpass"/>
                <a:sym typeface="Overpass"/>
              </a:rPr>
              <a:t>0.8125</a:t>
            </a:r>
            <a:endParaRPr sz="2900">
              <a:solidFill>
                <a:srgbClr val="434343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Overpass"/>
                <a:ea typeface="Overpass"/>
                <a:cs typeface="Overpass"/>
                <a:sym typeface="Overpass"/>
              </a:rPr>
              <a:t>Mean = 1.2 / 8 = 0.15</a:t>
            </a:r>
            <a:endParaRPr sz="2900">
              <a:solidFill>
                <a:srgbClr val="434343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799" name="Google Shape;799;p9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800" name="Google Shape;800;p9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801" name="Google Shape;801;p97"/>
          <p:cNvGraphicFramePr/>
          <p:nvPr/>
        </p:nvGraphicFramePr>
        <p:xfrm>
          <a:off x="1145725" y="2339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{6438F0A1-3217-4759-8BF7-FF9A2B09B3AA}</a:tableStyleId>
              </a:tblPr>
              <a:tblGrid>
                <a:gridCol w="707900"/>
                <a:gridCol w="707900"/>
                <a:gridCol w="707900"/>
                <a:gridCol w="707900"/>
              </a:tblGrid>
              <a:tr h="603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1</a:t>
                      </a:r>
                      <a:endParaRPr sz="2500"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1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603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1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1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603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1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1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603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1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1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02" name="Google Shape;802;p97"/>
          <p:cNvGraphicFramePr/>
          <p:nvPr/>
        </p:nvGraphicFramePr>
        <p:xfrm>
          <a:off x="5411100" y="2339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{6438F0A1-3217-4759-8BF7-FF9A2B09B3AA}</a:tableStyleId>
              </a:tblPr>
              <a:tblGrid>
                <a:gridCol w="707900"/>
                <a:gridCol w="707900"/>
                <a:gridCol w="707900"/>
                <a:gridCol w="707900"/>
              </a:tblGrid>
              <a:tr h="603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0.1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0.8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1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603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0.3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0.1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0.7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0.8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6666"/>
                    </a:solidFill>
                  </a:tcPr>
                </a:tc>
              </a:tr>
              <a:tr h="603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0.1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0.2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0.8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0.8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</a:tr>
              <a:tr h="603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0.2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0.2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0.8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0.8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p9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Computer Vision with Python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08" name="Google Shape;808;p98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Overpass"/>
                <a:ea typeface="Overpass"/>
                <a:cs typeface="Overpass"/>
                <a:sym typeface="Overpass"/>
              </a:rPr>
              <a:t>Delta = 0.8125 - 0.15 = 0.6625</a:t>
            </a:r>
            <a:endParaRPr sz="2900">
              <a:solidFill>
                <a:srgbClr val="434343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809" name="Google Shape;809;p9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810" name="Google Shape;810;p9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811" name="Google Shape;811;p98"/>
          <p:cNvGraphicFramePr/>
          <p:nvPr/>
        </p:nvGraphicFramePr>
        <p:xfrm>
          <a:off x="1145725" y="2339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{6438F0A1-3217-4759-8BF7-FF9A2B09B3AA}</a:tableStyleId>
              </a:tblPr>
              <a:tblGrid>
                <a:gridCol w="707900"/>
                <a:gridCol w="707900"/>
                <a:gridCol w="707900"/>
                <a:gridCol w="707900"/>
              </a:tblGrid>
              <a:tr h="603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1</a:t>
                      </a:r>
                      <a:endParaRPr sz="2500"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1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603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1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1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603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1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1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603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1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1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12" name="Google Shape;812;p98"/>
          <p:cNvGraphicFramePr/>
          <p:nvPr/>
        </p:nvGraphicFramePr>
        <p:xfrm>
          <a:off x="5411100" y="2339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{6438F0A1-3217-4759-8BF7-FF9A2B09B3AA}</a:tableStyleId>
              </a:tblPr>
              <a:tblGrid>
                <a:gridCol w="707900"/>
                <a:gridCol w="707900"/>
                <a:gridCol w="707900"/>
                <a:gridCol w="707900"/>
              </a:tblGrid>
              <a:tr h="603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0.1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0.8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1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603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0.3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0.1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0.7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0.8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6666"/>
                    </a:solidFill>
                  </a:tcPr>
                </a:tc>
              </a:tr>
              <a:tr h="603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0.1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0.2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0.8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0.8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</a:tr>
              <a:tr h="603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0.2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0.2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0.8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0.8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9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Computer Vision with Python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18" name="Google Shape;818;p99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Overpass"/>
                <a:ea typeface="Overpass"/>
                <a:cs typeface="Overpass"/>
                <a:sym typeface="Overpass"/>
              </a:rPr>
              <a:t>Delta = 0.8125 - 0.15 = 0.6625</a:t>
            </a:r>
            <a:endParaRPr sz="2900">
              <a:solidFill>
                <a:srgbClr val="434343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819" name="Google Shape;819;p9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820" name="Google Shape;820;p9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821" name="Google Shape;821;p99"/>
          <p:cNvGraphicFramePr/>
          <p:nvPr/>
        </p:nvGraphicFramePr>
        <p:xfrm>
          <a:off x="1145725" y="2339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{6438F0A1-3217-4759-8BF7-FF9A2B09B3AA}</a:tableStyleId>
              </a:tblPr>
              <a:tblGrid>
                <a:gridCol w="707900"/>
                <a:gridCol w="707900"/>
                <a:gridCol w="707900"/>
                <a:gridCol w="707900"/>
              </a:tblGrid>
              <a:tr h="603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1</a:t>
                      </a:r>
                      <a:endParaRPr sz="2500"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1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603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1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1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603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1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1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603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1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1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22" name="Google Shape;822;p99"/>
          <p:cNvGraphicFramePr/>
          <p:nvPr/>
        </p:nvGraphicFramePr>
        <p:xfrm>
          <a:off x="5411100" y="2339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{6438F0A1-3217-4759-8BF7-FF9A2B09B3AA}</a:tableStyleId>
              </a:tblPr>
              <a:tblGrid>
                <a:gridCol w="707900"/>
                <a:gridCol w="707900"/>
                <a:gridCol w="707900"/>
                <a:gridCol w="707900"/>
              </a:tblGrid>
              <a:tr h="603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0.1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0.8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1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603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0.3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0.1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0.7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0.8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6666"/>
                    </a:solidFill>
                  </a:tcPr>
                </a:tc>
              </a:tr>
              <a:tr h="603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0.1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0.2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0.8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0.8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</a:tr>
              <a:tr h="603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0.2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0.2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0.8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0.8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6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p10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Computer Vision with Python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28" name="Google Shape;828;p100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Calculating these sums for the entire image would be very computationally expensive.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 Viola-Jones algorithm solves this by using the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integral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image.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Resulting in an O(1) running time of the algorithm.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829" name="Google Shape;829;p10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830" name="Google Shape;830;p10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4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p10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Computer Vision with Python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36" name="Google Shape;836;p101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An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integral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image is also known as a summed area table.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837" name="Google Shape;837;p10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838" name="Google Shape;838;p10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39" name="Google Shape;839;p101"/>
          <p:cNvPicPr preferRelativeResize="0"/>
          <p:nvPr/>
        </p:nvPicPr>
        <p:blipFill rotWithShape="1">
          <a:blip r:embed="rId4">
            <a:alphaModFix/>
          </a:blip>
          <a:srcRect b="55634" l="7825" r="0" t="0"/>
          <a:stretch/>
        </p:blipFill>
        <p:spPr>
          <a:xfrm>
            <a:off x="1398575" y="2199100"/>
            <a:ext cx="2370600" cy="228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0" name="Google Shape;840;p101"/>
          <p:cNvPicPr preferRelativeResize="0"/>
          <p:nvPr/>
        </p:nvPicPr>
        <p:blipFill rotWithShape="1">
          <a:blip r:embed="rId4">
            <a:alphaModFix/>
          </a:blip>
          <a:srcRect b="0" l="7825" r="0" t="44364"/>
          <a:stretch/>
        </p:blipFill>
        <p:spPr>
          <a:xfrm>
            <a:off x="5157900" y="2199100"/>
            <a:ext cx="2370600" cy="2861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Computer Vision with Python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9" name="Google Shape;119;p21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Project Assessment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We’ll build a full computer vision application that can blur license plates automatically!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20" name="Google Shape;120;p2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21" name="Google Shape;121;p2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4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p10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Computer Vision with Python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46" name="Google Shape;846;p102"/>
          <p:cNvSpPr txBox="1"/>
          <p:nvPr>
            <p:ph idx="1" type="body"/>
          </p:nvPr>
        </p:nvSpPr>
        <p:spPr>
          <a:xfrm>
            <a:off x="302500" y="968450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To sum up a subrectangle of its values; each coloured spot highlights the sum inside the rectangle of that colour.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847" name="Google Shape;847;p10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848" name="Google Shape;848;p10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49" name="Google Shape;849;p102"/>
          <p:cNvPicPr preferRelativeResize="0"/>
          <p:nvPr/>
        </p:nvPicPr>
        <p:blipFill rotWithShape="1">
          <a:blip r:embed="rId4">
            <a:alphaModFix/>
          </a:blip>
          <a:srcRect b="55634" l="7825" r="0" t="0"/>
          <a:stretch/>
        </p:blipFill>
        <p:spPr>
          <a:xfrm>
            <a:off x="1862200" y="2493550"/>
            <a:ext cx="2275025" cy="2189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50" name="Google Shape;850;p102"/>
          <p:cNvPicPr preferRelativeResize="0"/>
          <p:nvPr/>
        </p:nvPicPr>
        <p:blipFill rotWithShape="1">
          <a:blip r:embed="rId4">
            <a:alphaModFix/>
          </a:blip>
          <a:srcRect b="0" l="7825" r="0" t="44364"/>
          <a:stretch/>
        </p:blipFill>
        <p:spPr>
          <a:xfrm>
            <a:off x="5144200" y="2438350"/>
            <a:ext cx="2126675" cy="256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4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p10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Computer Vision with Python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56" name="Google Shape;856;p103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 algorithm also saves time by going through a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cascade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of classifiers.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This means we will treat the image to a series (a cascade) of classifiers based on the simple features shown earlier.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Once an image fails a classifier, we can stop attempting to detect a face.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857" name="Google Shape;857;p10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858" name="Google Shape;858;p10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2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p10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Computer Vision with Python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64" name="Google Shape;864;p104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 common misconception behind face detection with this algorithm is that the algorithm slowly “scans” the entire image looking for a face.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This would be very inefficient, instead we pass the cascade of classifiers.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865" name="Google Shape;865;p10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866" name="Google Shape;866;p10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0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Computer Vision with Python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72" name="Google Shape;872;p105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First we need a front facing image of a person’s face.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873" name="Google Shape;873;p10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874" name="Google Shape;874;p10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75" name="Google Shape;875;p105"/>
          <p:cNvPicPr preferRelativeResize="0"/>
          <p:nvPr/>
        </p:nvPicPr>
        <p:blipFill rotWithShape="1">
          <a:blip r:embed="rId4">
            <a:alphaModFix/>
          </a:blip>
          <a:srcRect b="0" l="13566" r="12904" t="0"/>
          <a:stretch/>
        </p:blipFill>
        <p:spPr>
          <a:xfrm>
            <a:off x="2961775" y="2337750"/>
            <a:ext cx="3220451" cy="2463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9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p10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Computer Vision with Python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81" name="Google Shape;881;p106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Then turn it to grayscale.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882" name="Google Shape;882;p10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883" name="Google Shape;883;p10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84" name="Google Shape;884;p106"/>
          <p:cNvPicPr preferRelativeResize="0"/>
          <p:nvPr/>
        </p:nvPicPr>
        <p:blipFill rotWithShape="1">
          <a:blip r:embed="rId4">
            <a:alphaModFix/>
          </a:blip>
          <a:srcRect b="0" l="13566" r="12904" t="0"/>
          <a:stretch/>
        </p:blipFill>
        <p:spPr>
          <a:xfrm>
            <a:off x="2962275" y="2334400"/>
            <a:ext cx="3219450" cy="246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8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p10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Computer Vision with Python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90" name="Google Shape;890;p107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Then we will begin the search for Haar Cascade Features.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891" name="Google Shape;891;p10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892" name="Google Shape;892;p10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93" name="Google Shape;893;p107"/>
          <p:cNvPicPr preferRelativeResize="0"/>
          <p:nvPr/>
        </p:nvPicPr>
        <p:blipFill rotWithShape="1">
          <a:blip r:embed="rId4">
            <a:alphaModFix/>
          </a:blip>
          <a:srcRect b="0" l="13566" r="12904" t="0"/>
          <a:stretch/>
        </p:blipFill>
        <p:spPr>
          <a:xfrm>
            <a:off x="2962275" y="2334400"/>
            <a:ext cx="3219450" cy="246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7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p10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Computer Vision with Python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99" name="Google Shape;899;p108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One of the very first features searched for is an edge feature indicating eyes and cheeks.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900" name="Google Shape;900;p10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901" name="Google Shape;901;p10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02" name="Google Shape;902;p108"/>
          <p:cNvPicPr preferRelativeResize="0"/>
          <p:nvPr/>
        </p:nvPicPr>
        <p:blipFill rotWithShape="1">
          <a:blip r:embed="rId4">
            <a:alphaModFix/>
          </a:blip>
          <a:srcRect b="0" l="13566" r="12904" t="0"/>
          <a:stretch/>
        </p:blipFill>
        <p:spPr>
          <a:xfrm>
            <a:off x="2962275" y="2334400"/>
            <a:ext cx="3219450" cy="2466975"/>
          </a:xfrm>
          <a:prstGeom prst="rect">
            <a:avLst/>
          </a:prstGeom>
          <a:noFill/>
          <a:ln>
            <a:noFill/>
          </a:ln>
        </p:spPr>
      </p:pic>
      <p:sp>
        <p:nvSpPr>
          <p:cNvPr id="903" name="Google Shape;903;p108"/>
          <p:cNvSpPr/>
          <p:nvPr/>
        </p:nvSpPr>
        <p:spPr>
          <a:xfrm>
            <a:off x="3634500" y="3109746"/>
            <a:ext cx="1463100" cy="732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4" name="Google Shape;904;p108"/>
          <p:cNvSpPr/>
          <p:nvPr/>
        </p:nvSpPr>
        <p:spPr>
          <a:xfrm>
            <a:off x="3634500" y="3183072"/>
            <a:ext cx="1463100" cy="73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0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Computer Vision with Python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10" name="Google Shape;910;p109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If the image were to fail for the search of this feature, we can quickly say there is no face.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911" name="Google Shape;911;p10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912" name="Google Shape;912;p10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13" name="Google Shape;913;p109"/>
          <p:cNvPicPr preferRelativeResize="0"/>
          <p:nvPr/>
        </p:nvPicPr>
        <p:blipFill rotWithShape="1">
          <a:blip r:embed="rId4">
            <a:alphaModFix/>
          </a:blip>
          <a:srcRect b="0" l="13566" r="12904" t="0"/>
          <a:stretch/>
        </p:blipFill>
        <p:spPr>
          <a:xfrm>
            <a:off x="2962275" y="2334400"/>
            <a:ext cx="3219450" cy="2466975"/>
          </a:xfrm>
          <a:prstGeom prst="rect">
            <a:avLst/>
          </a:prstGeom>
          <a:noFill/>
          <a:ln>
            <a:noFill/>
          </a:ln>
        </p:spPr>
      </p:pic>
      <p:sp>
        <p:nvSpPr>
          <p:cNvPr id="914" name="Google Shape;914;p109"/>
          <p:cNvSpPr/>
          <p:nvPr/>
        </p:nvSpPr>
        <p:spPr>
          <a:xfrm>
            <a:off x="3634500" y="3109746"/>
            <a:ext cx="1463100" cy="732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5" name="Google Shape;915;p109"/>
          <p:cNvSpPr/>
          <p:nvPr/>
        </p:nvSpPr>
        <p:spPr>
          <a:xfrm>
            <a:off x="3634500" y="3183072"/>
            <a:ext cx="1463100" cy="73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9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p11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Computer Vision with Python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21" name="Google Shape;921;p110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If it passed, then we search for the next feature, such as the bridge of the nose.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922" name="Google Shape;922;p11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923" name="Google Shape;923;p11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24" name="Google Shape;924;p110"/>
          <p:cNvPicPr preferRelativeResize="0"/>
          <p:nvPr/>
        </p:nvPicPr>
        <p:blipFill rotWithShape="1">
          <a:blip r:embed="rId4">
            <a:alphaModFix/>
          </a:blip>
          <a:srcRect b="0" l="13566" r="12904" t="0"/>
          <a:stretch/>
        </p:blipFill>
        <p:spPr>
          <a:xfrm>
            <a:off x="2962275" y="2334400"/>
            <a:ext cx="3219450" cy="2466975"/>
          </a:xfrm>
          <a:prstGeom prst="rect">
            <a:avLst/>
          </a:prstGeom>
          <a:noFill/>
          <a:ln>
            <a:noFill/>
          </a:ln>
        </p:spPr>
      </p:pic>
      <p:sp>
        <p:nvSpPr>
          <p:cNvPr id="925" name="Google Shape;925;p110"/>
          <p:cNvSpPr/>
          <p:nvPr/>
        </p:nvSpPr>
        <p:spPr>
          <a:xfrm rot="-5400000">
            <a:off x="4096863" y="3397475"/>
            <a:ext cx="446100" cy="64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6" name="Google Shape;926;p110"/>
          <p:cNvSpPr/>
          <p:nvPr/>
        </p:nvSpPr>
        <p:spPr>
          <a:xfrm rot="-5400000">
            <a:off x="4161281" y="3397475"/>
            <a:ext cx="446100" cy="645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7" name="Google Shape;927;p110"/>
          <p:cNvSpPr/>
          <p:nvPr/>
        </p:nvSpPr>
        <p:spPr>
          <a:xfrm rot="-5400000">
            <a:off x="4225700" y="3397475"/>
            <a:ext cx="446100" cy="64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p11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Computer Vision with Python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33" name="Google Shape;933;p111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continue through this cascade (which can be thousands of features).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934" name="Google Shape;934;p11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935" name="Google Shape;935;p11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36" name="Google Shape;936;p111"/>
          <p:cNvPicPr preferRelativeResize="0"/>
          <p:nvPr/>
        </p:nvPicPr>
        <p:blipFill rotWithShape="1">
          <a:blip r:embed="rId4">
            <a:alphaModFix/>
          </a:blip>
          <a:srcRect b="0" l="13566" r="12904" t="0"/>
          <a:stretch/>
        </p:blipFill>
        <p:spPr>
          <a:xfrm>
            <a:off x="2962275" y="2334400"/>
            <a:ext cx="3219450" cy="2466975"/>
          </a:xfrm>
          <a:prstGeom prst="rect">
            <a:avLst/>
          </a:prstGeom>
          <a:noFill/>
          <a:ln>
            <a:noFill/>
          </a:ln>
        </p:spPr>
      </p:pic>
      <p:sp>
        <p:nvSpPr>
          <p:cNvPr id="937" name="Google Shape;937;p111"/>
          <p:cNvSpPr/>
          <p:nvPr/>
        </p:nvSpPr>
        <p:spPr>
          <a:xfrm rot="10800000">
            <a:off x="4152081" y="3839143"/>
            <a:ext cx="446100" cy="64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8" name="Google Shape;938;p111"/>
          <p:cNvSpPr/>
          <p:nvPr/>
        </p:nvSpPr>
        <p:spPr>
          <a:xfrm rot="10800000">
            <a:off x="4152081" y="3774725"/>
            <a:ext cx="446100" cy="645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9" name="Google Shape;939;p111"/>
          <p:cNvSpPr/>
          <p:nvPr/>
        </p:nvSpPr>
        <p:spPr>
          <a:xfrm rot="10800000">
            <a:off x="4152081" y="3710307"/>
            <a:ext cx="446100" cy="64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0" name="Google Shape;940;p111"/>
          <p:cNvSpPr/>
          <p:nvPr/>
        </p:nvSpPr>
        <p:spPr>
          <a:xfrm rot="10800000">
            <a:off x="3881231" y="3117400"/>
            <a:ext cx="446100" cy="645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1" name="Google Shape;941;p111"/>
          <p:cNvSpPr/>
          <p:nvPr/>
        </p:nvSpPr>
        <p:spPr>
          <a:xfrm rot="10800000">
            <a:off x="3881231" y="3052982"/>
            <a:ext cx="446100" cy="64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2" name="Google Shape;942;p111"/>
          <p:cNvSpPr/>
          <p:nvPr/>
        </p:nvSpPr>
        <p:spPr>
          <a:xfrm rot="10800000">
            <a:off x="4430706" y="3085188"/>
            <a:ext cx="446100" cy="645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3" name="Google Shape;943;p111"/>
          <p:cNvSpPr/>
          <p:nvPr/>
        </p:nvSpPr>
        <p:spPr>
          <a:xfrm rot="10800000">
            <a:off x="4430706" y="3020769"/>
            <a:ext cx="446100" cy="64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